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0" r:id="rId4"/>
    <p:sldId id="262" r:id="rId5"/>
    <p:sldId id="259" r:id="rId6"/>
    <p:sldId id="257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94233-5974-E640-8F57-AAC7813126EF}" type="datetimeFigureOut">
              <a:rPr lang="en-US" smtClean="0"/>
              <a:t>2/24/18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103C5-C145-754F-AC0B-B2B9C6AD1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83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103C5-C145-754F-AC0B-B2B9C6AD12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051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103C5-C145-754F-AC0B-B2B9C6AD12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9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own module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103C5-C145-754F-AC0B-B2B9C6AD12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98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Rebecca</a:t>
            </a:r>
            <a:r>
              <a:rPr lang="en-US" baseline="0" dirty="0" smtClean="0"/>
              <a:t> top</a:t>
            </a:r>
          </a:p>
          <a:p>
            <a:r>
              <a:rPr lang="en-US" baseline="0" dirty="0" smtClean="0"/>
              <a:t>Ruth 2</a:t>
            </a:r>
            <a:r>
              <a:rPr lang="en-US" baseline="30000" dirty="0" smtClean="0"/>
              <a:t>nd</a:t>
            </a:r>
            <a:r>
              <a:rPr lang="en-US" baseline="0" dirty="0" smtClean="0"/>
              <a:t> two, </a:t>
            </a:r>
            <a:r>
              <a:rPr lang="en-US" baseline="0" dirty="0" err="1" smtClean="0"/>
              <a:t>rebecca</a:t>
            </a:r>
            <a:r>
              <a:rPr lang="en-US" baseline="0" dirty="0" smtClean="0"/>
              <a:t> add on and transition to last </a:t>
            </a:r>
            <a:r>
              <a:rPr lang="en-US" baseline="0" dirty="0" err="1" smtClean="0"/>
              <a:t>slids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103C5-C145-754F-AC0B-B2B9C6AD12F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82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Rebecca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103C5-C145-754F-AC0B-B2B9C6AD12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72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Rebecca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103C5-C145-754F-AC0B-B2B9C6AD12F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24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1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01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20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24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4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3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45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20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91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8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9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55DFD-75E5-A345-94CC-73F0D757366E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A492D-3649-9F40-8844-07DE3D0B0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3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qubeshub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3055" y="1141823"/>
            <a:ext cx="8502013" cy="2922226"/>
          </a:xfrm>
        </p:spPr>
        <p:txBody>
          <a:bodyPr>
            <a:normAutofit/>
          </a:bodyPr>
          <a:lstStyle/>
          <a:p>
            <a:pPr algn="l"/>
            <a:r>
              <a:rPr lang="en-US" sz="3700" b="1" dirty="0"/>
              <a:t>Quantitative skills and biological </a:t>
            </a:r>
            <a:r>
              <a:rPr lang="en-US" sz="3700" b="1" dirty="0" smtClean="0"/>
              <a:t>concepts: Developing </a:t>
            </a:r>
            <a:r>
              <a:rPr lang="en-US" sz="3700" b="1" dirty="0"/>
              <a:t>active, integrated modules to improve students' statistical competencies</a:t>
            </a:r>
            <a:r>
              <a:rPr lang="en-US" sz="3700" b="1" dirty="0" smtClean="0">
                <a:effectLst/>
              </a:rPr>
              <a:t> </a:t>
            </a:r>
            <a:endParaRPr lang="en-US" sz="37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055" y="4059366"/>
            <a:ext cx="8722716" cy="2207267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Rebecca Orr: Biology, Collin </a:t>
            </a:r>
            <a:r>
              <a:rPr lang="en-US" sz="2800" dirty="0" smtClean="0">
                <a:solidFill>
                  <a:schemeClr val="tx1"/>
                </a:solidFill>
              </a:rPr>
              <a:t>College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Ruth Buskirk:  Biology, University of Texas at Austin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Kristin Harvey: Statistics &amp; Data Sciences, University of Texas at Austin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04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</a:t>
            </a:r>
            <a:r>
              <a:rPr lang="en-US" b="1" dirty="0" smtClean="0"/>
              <a:t>issues we addressed</a:t>
            </a:r>
            <a:r>
              <a:rPr lang="en-US" b="1" dirty="0" smtClean="0"/>
              <a:t>: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256" y="996247"/>
            <a:ext cx="8389544" cy="557225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Introductory </a:t>
            </a:r>
            <a:r>
              <a:rPr lang="en-US" dirty="0"/>
              <a:t>Biology </a:t>
            </a:r>
            <a:r>
              <a:rPr lang="en-US" dirty="0" smtClean="0"/>
              <a:t>students should gain </a:t>
            </a:r>
            <a:r>
              <a:rPr lang="en-US" dirty="0"/>
              <a:t>an appreciation of the usefulness of quantitative methods, statistics in </a:t>
            </a:r>
            <a:r>
              <a:rPr lang="en-US" dirty="0" smtClean="0"/>
              <a:t>particular.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Students should be introduced to </a:t>
            </a:r>
            <a:r>
              <a:rPr lang="en-US" dirty="0"/>
              <a:t>applications of data analysis and </a:t>
            </a:r>
            <a:r>
              <a:rPr lang="en-US" dirty="0" smtClean="0"/>
              <a:t>made </a:t>
            </a:r>
            <a:r>
              <a:rPr lang="en-US" dirty="0"/>
              <a:t>aware of the potential of using </a:t>
            </a:r>
            <a:r>
              <a:rPr lang="en-US" dirty="0" smtClean="0"/>
              <a:t>statistics </a:t>
            </a:r>
            <a:r>
              <a:rPr lang="en-US" dirty="0"/>
              <a:t>to test relationships. 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Quantitative </a:t>
            </a:r>
            <a:r>
              <a:rPr lang="en-US" dirty="0"/>
              <a:t>skills should not be taught as an "add-on" unit when teaching biology, but integrated into teaching fundamental concepts so that students understand the inherent interplay between biological sciences and statistical </a:t>
            </a:r>
            <a:r>
              <a:rPr lang="en-US" dirty="0" smtClean="0"/>
              <a:t>methods.</a:t>
            </a:r>
            <a:r>
              <a:rPr lang="en-US" dirty="0" smtClean="0">
                <a:effectLst/>
              </a:rPr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935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we proposed to do: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390" y="1203603"/>
            <a:ext cx="8597574" cy="5188872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AutoNum type="arabicPeriod"/>
            </a:pPr>
            <a:r>
              <a:rPr lang="en-US" dirty="0" smtClean="0"/>
              <a:t>Write 4-5 modules for </a:t>
            </a:r>
            <a:r>
              <a:rPr lang="en-US" dirty="0"/>
              <a:t>intro bio students to </a:t>
            </a:r>
            <a:r>
              <a:rPr lang="en-US" dirty="0" smtClean="0"/>
              <a:t>practice quantitative skills in the context of teaching biology content. </a:t>
            </a:r>
          </a:p>
          <a:p>
            <a:pPr marL="684213" indent="-169863">
              <a:buNone/>
            </a:pPr>
            <a:r>
              <a:rPr lang="en-US" dirty="0" smtClean="0"/>
              <a:t>For each module we developed:</a:t>
            </a:r>
          </a:p>
          <a:p>
            <a:pPr marL="741363" indent="-227013"/>
            <a:r>
              <a:rPr lang="en-US" dirty="0"/>
              <a:t>L</a:t>
            </a:r>
            <a:r>
              <a:rPr lang="en-US" dirty="0" smtClean="0"/>
              <a:t>earning outcomes</a:t>
            </a:r>
          </a:p>
          <a:p>
            <a:pPr marL="741363" indent="-227013"/>
            <a:r>
              <a:rPr lang="en-US" dirty="0"/>
              <a:t>I</a:t>
            </a:r>
            <a:r>
              <a:rPr lang="en-US" dirty="0" smtClean="0"/>
              <a:t>nstructor’s guide with assessment</a:t>
            </a:r>
            <a:endParaRPr lang="en-US" dirty="0"/>
          </a:p>
          <a:p>
            <a:pPr marL="741363" indent="-227013"/>
            <a:r>
              <a:rPr lang="en-US" dirty="0"/>
              <a:t>C</a:t>
            </a:r>
            <a:r>
              <a:rPr lang="en-US" dirty="0" smtClean="0"/>
              <a:t>lassroom teaching materials</a:t>
            </a:r>
          </a:p>
          <a:p>
            <a:pPr marL="741363" indent="-227013"/>
            <a:r>
              <a:rPr lang="en-US" dirty="0"/>
              <a:t>S</a:t>
            </a:r>
            <a:r>
              <a:rPr lang="en-US" dirty="0" smtClean="0"/>
              <a:t>tudent activity that included:</a:t>
            </a:r>
          </a:p>
          <a:p>
            <a:pPr marL="912813" lvl="1" indent="-228600">
              <a:buFont typeface="Courier New"/>
              <a:buChar char="o"/>
            </a:pPr>
            <a:r>
              <a:rPr lang="en-US" dirty="0" smtClean="0"/>
              <a:t>Application of </a:t>
            </a:r>
            <a:r>
              <a:rPr lang="en-US" dirty="0"/>
              <a:t>a statistical or quantitative </a:t>
            </a:r>
            <a:r>
              <a:rPr lang="en-US" dirty="0" smtClean="0"/>
              <a:t>test </a:t>
            </a:r>
            <a:endParaRPr lang="en-US" u="sng" dirty="0" smtClean="0"/>
          </a:p>
          <a:p>
            <a:pPr marL="912813" lvl="1" indent="-228600">
              <a:buFont typeface="Courier New"/>
              <a:buChar char="o"/>
            </a:pPr>
            <a:r>
              <a:rPr lang="en-US" dirty="0"/>
              <a:t>R</a:t>
            </a:r>
            <a:r>
              <a:rPr lang="en-US" dirty="0" smtClean="0"/>
              <a:t>eflective questions about the activity and what they learned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Class-test and revise the modules based on student products.</a:t>
            </a:r>
          </a:p>
          <a:p>
            <a:pPr marL="0" indent="0">
              <a:buNone/>
            </a:pPr>
            <a:endParaRPr lang="en-US" dirty="0" smtClean="0"/>
          </a:p>
          <a:p>
            <a:pPr marL="285750" indent="-285750">
              <a:buNone/>
            </a:pPr>
            <a:r>
              <a:rPr lang="en-US" dirty="0" smtClean="0"/>
              <a:t>3</a:t>
            </a:r>
            <a:r>
              <a:rPr lang="en-US" dirty="0"/>
              <a:t>. Administer </a:t>
            </a:r>
            <a:r>
              <a:rPr lang="en-US" dirty="0" smtClean="0"/>
              <a:t>short </a:t>
            </a:r>
            <a:r>
              <a:rPr lang="en-US" dirty="0"/>
              <a:t>pre/post assessments about student attitudes and competencies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175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879"/>
            <a:ext cx="8229600" cy="7612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Modules Developed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795952"/>
              </p:ext>
            </p:extLst>
          </p:nvPr>
        </p:nvGraphicFramePr>
        <p:xfrm>
          <a:off x="457200" y="846203"/>
          <a:ext cx="8378228" cy="6098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4" imgW="6083300" imgH="4064000" progId="Word.Document.12">
                  <p:embed/>
                </p:oleObj>
              </mc:Choice>
              <mc:Fallback>
                <p:oleObj name="Document" r:id="rId4" imgW="6083300" imgH="4064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" y="846203"/>
                        <a:ext cx="8378228" cy="60980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2720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6489"/>
            <a:ext cx="8229600" cy="1143000"/>
          </a:xfrm>
        </p:spPr>
        <p:txBody>
          <a:bodyPr>
            <a:normAutofit fontScale="90000"/>
          </a:bodyPr>
          <a:lstStyle/>
          <a:p>
            <a:pPr marL="0" indent="0"/>
            <a:r>
              <a:rPr lang="en-US" b="1" dirty="0" smtClean="0"/>
              <a:t>Takeaways from this project</a:t>
            </a:r>
            <a:br>
              <a:rPr lang="en-US" b="1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844" y="984553"/>
            <a:ext cx="8547661" cy="5122541"/>
          </a:xfrm>
        </p:spPr>
        <p:txBody>
          <a:bodyPr>
            <a:normAutofit fontScale="25000" lnSpcReduction="20000"/>
          </a:bodyPr>
          <a:lstStyle/>
          <a:p>
            <a:pPr>
              <a:buFont typeface="Wingdings" charset="2"/>
              <a:buChar char="Ø"/>
            </a:pPr>
            <a:r>
              <a:rPr lang="en-US" sz="11600" dirty="0" smtClean="0"/>
              <a:t>Students </a:t>
            </a:r>
            <a:r>
              <a:rPr lang="en-US" sz="11600" dirty="0"/>
              <a:t>were engaged and motivated to understand both the data and the biology in the modules.  </a:t>
            </a:r>
            <a:r>
              <a:rPr lang="en-US" sz="11600" dirty="0" smtClean="0"/>
              <a:t>Student </a:t>
            </a:r>
            <a:r>
              <a:rPr lang="en-US" sz="11600" dirty="0"/>
              <a:t>resistance to practicing quantitative skills was surprisingly low</a:t>
            </a:r>
            <a:r>
              <a:rPr lang="en-US" sz="11600" dirty="0" smtClean="0"/>
              <a:t>!</a:t>
            </a:r>
          </a:p>
          <a:p>
            <a:pPr marL="0" indent="0">
              <a:buNone/>
            </a:pPr>
            <a:endParaRPr lang="en-US" sz="7200" dirty="0"/>
          </a:p>
          <a:p>
            <a:pPr>
              <a:buFont typeface="Wingdings" charset="2"/>
              <a:buChar char="Ø"/>
            </a:pPr>
            <a:r>
              <a:rPr lang="en-US" sz="11600" dirty="0" smtClean="0"/>
              <a:t>Instructors can teach quantitative skills in biology without sacrificing content knowledge. In fact, anecdotally and from post testing we think content learning is enhanced.</a:t>
            </a:r>
          </a:p>
          <a:p>
            <a:pPr marL="0" indent="0">
              <a:buNone/>
            </a:pPr>
            <a:endParaRPr lang="en-US" sz="6400" dirty="0"/>
          </a:p>
          <a:p>
            <a:pPr>
              <a:buFont typeface="Wingdings" charset="2"/>
              <a:buChar char="Ø"/>
            </a:pPr>
            <a:r>
              <a:rPr lang="en-US" sz="11600" dirty="0" smtClean="0"/>
              <a:t>There is an abundance of existing resources targeted at a variety of student levels and classroom settings.  To be effective you need to scaffold them for your students.</a:t>
            </a:r>
            <a:r>
              <a:rPr lang="en-US" sz="11600" dirty="0"/>
              <a:t> </a:t>
            </a:r>
            <a:r>
              <a:rPr lang="en-US" sz="11600" dirty="0" smtClean="0"/>
              <a:t>Start with a research paper or start with a resource like HHMI </a:t>
            </a:r>
            <a:r>
              <a:rPr lang="en-US" sz="11600" dirty="0" err="1" smtClean="0"/>
              <a:t>Biointeractive</a:t>
            </a:r>
            <a:r>
              <a:rPr lang="en-US" sz="11600" dirty="0" smtClean="0"/>
              <a:t>, QUBES.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361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4781"/>
            <a:ext cx="9144000" cy="1143000"/>
          </a:xfrm>
        </p:spPr>
        <p:txBody>
          <a:bodyPr>
            <a:noAutofit/>
          </a:bodyPr>
          <a:lstStyle/>
          <a:p>
            <a:r>
              <a:rPr lang="en-US" sz="3100" b="1" dirty="0" smtClean="0"/>
              <a:t>Resources for teaching quantitative skills, hypothesis testing, fitting research in the classroom</a:t>
            </a:r>
            <a:endParaRPr lang="en-US" sz="3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487" y="1387781"/>
            <a:ext cx="8471143" cy="594482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HHMI </a:t>
            </a:r>
            <a:r>
              <a:rPr lang="en-US" dirty="0" err="1">
                <a:solidFill>
                  <a:srgbClr val="000000"/>
                </a:solidFill>
              </a:rPr>
              <a:t>Biointeractive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spreadsheet </a:t>
            </a:r>
            <a:r>
              <a:rPr lang="en-US" dirty="0">
                <a:solidFill>
                  <a:srgbClr val="000000"/>
                </a:solidFill>
              </a:rPr>
              <a:t>analysis, annotated scientific papers, films</a:t>
            </a:r>
          </a:p>
          <a:p>
            <a:pPr lvl="0"/>
            <a:r>
              <a:rPr lang="en-US" u="sng" dirty="0" smtClean="0">
                <a:solidFill>
                  <a:srgbClr val="000000"/>
                </a:solidFill>
              </a:rPr>
              <a:t>AAAS Science in the Classroom: http</a:t>
            </a:r>
            <a:r>
              <a:rPr lang="en-US" u="sng" dirty="0">
                <a:solidFill>
                  <a:srgbClr val="000000"/>
                </a:solidFill>
              </a:rPr>
              <a:t>://</a:t>
            </a:r>
            <a:r>
              <a:rPr lang="en-US" u="sng" dirty="0" err="1" smtClean="0">
                <a:solidFill>
                  <a:srgbClr val="000000"/>
                </a:solidFill>
              </a:rPr>
              <a:t>www.scienceintheclassroom.org</a:t>
            </a:r>
            <a:endParaRPr lang="en-US" dirty="0" smtClean="0">
              <a:solidFill>
                <a:srgbClr val="000000"/>
              </a:solidFill>
            </a:endParaRP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QUBES  </a:t>
            </a:r>
            <a:r>
              <a:rPr lang="en-US" u="sng" dirty="0" smtClean="0">
                <a:solidFill>
                  <a:srgbClr val="000000"/>
                </a:solidFill>
              </a:rPr>
              <a:t>https://qubeshub.org/groups/data_incubator</a:t>
            </a:r>
            <a:endParaRPr lang="en-US" dirty="0" smtClean="0">
              <a:solidFill>
                <a:srgbClr val="000000"/>
              </a:solidFill>
            </a:endParaRP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QUBES </a:t>
            </a:r>
            <a:r>
              <a:rPr lang="en-US" dirty="0" err="1">
                <a:solidFill>
                  <a:srgbClr val="000000"/>
                </a:solidFill>
              </a:rPr>
              <a:t>Biointeractive</a:t>
            </a:r>
            <a:r>
              <a:rPr lang="en-US" dirty="0">
                <a:solidFill>
                  <a:srgbClr val="000000"/>
                </a:solidFill>
              </a:rPr>
              <a:t>  </a:t>
            </a:r>
            <a:r>
              <a:rPr lang="en-US" u="sng" dirty="0">
                <a:solidFill>
                  <a:srgbClr val="000000"/>
                </a:solidFill>
              </a:rPr>
              <a:t>https://qubeshub.org/groups/</a:t>
            </a:r>
            <a:r>
              <a:rPr lang="en-US" u="sng" dirty="0" err="1" smtClean="0">
                <a:solidFill>
                  <a:srgbClr val="000000"/>
                </a:solidFill>
              </a:rPr>
              <a:t>hhmibiointeractive</a:t>
            </a:r>
            <a:r>
              <a:rPr lang="en-US" u="sng" dirty="0" smtClean="0">
                <a:solidFill>
                  <a:srgbClr val="000000"/>
                </a:solidFill>
              </a:rPr>
              <a:t/>
            </a:r>
            <a:br>
              <a:rPr lang="en-US" u="sng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QUBES  BIOMAAP: Biology students math attitudes and anxiety program</a:t>
            </a:r>
            <a:r>
              <a:rPr lang="en-US" dirty="0">
                <a:solidFill>
                  <a:srgbClr val="000000"/>
                </a:solidFill>
              </a:rPr>
              <a:t>	</a:t>
            </a:r>
            <a:endParaRPr lang="en-US" dirty="0" smtClean="0">
              <a:solidFill>
                <a:srgbClr val="000000"/>
              </a:solidFill>
            </a:endParaRPr>
          </a:p>
          <a:p>
            <a:pPr lvl="0"/>
            <a:r>
              <a:rPr lang="en-US" u="sng" dirty="0" smtClean="0">
                <a:solidFill>
                  <a:srgbClr val="000000"/>
                </a:solidFill>
              </a:rPr>
              <a:t>https</a:t>
            </a:r>
            <a:r>
              <a:rPr lang="en-US" u="sng" dirty="0">
                <a:solidFill>
                  <a:srgbClr val="000000"/>
                </a:solidFill>
              </a:rPr>
              <a:t>://coralreefwatch.noaa.gov/satellite/vs</a:t>
            </a:r>
            <a:r>
              <a:rPr lang="en-US" u="sng" dirty="0" smtClean="0">
                <a:solidFill>
                  <a:srgbClr val="000000"/>
                </a:solidFill>
              </a:rPr>
              <a:t>/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CourseSource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Data Nuggets: </a:t>
            </a:r>
            <a:r>
              <a:rPr lang="en-US" dirty="0">
                <a:solidFill>
                  <a:srgbClr val="000000"/>
                </a:solidFill>
              </a:rPr>
              <a:t>http://datanuggets.org/resources/other-education-websites</a:t>
            </a:r>
            <a:r>
              <a:rPr lang="en-US" dirty="0" smtClean="0">
                <a:solidFill>
                  <a:srgbClr val="000000"/>
                </a:solidFill>
              </a:rPr>
              <a:t>/ 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905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762" y="707086"/>
            <a:ext cx="8427038" cy="541907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QUBES Quantitative Undergraduate Biology Education </a:t>
            </a:r>
            <a:r>
              <a:rPr lang="en-US" smtClean="0"/>
              <a:t>and Synthesis </a:t>
            </a:r>
            <a:r>
              <a:rPr lang="en-US" dirty="0"/>
              <a:t>(</a:t>
            </a:r>
            <a:r>
              <a:rPr lang="en-US" dirty="0">
                <a:hlinkClick r:id="rId3"/>
              </a:rPr>
              <a:t>qubeshub.org</a:t>
            </a:r>
            <a:r>
              <a:rPr lang="en-US" dirty="0"/>
              <a:t>) is an NSF-funded virtual center that supports collaboration to promote quantitative biology education at the undergraduate level.</a:t>
            </a:r>
          </a:p>
          <a:p>
            <a:r>
              <a:rPr lang="en-US" dirty="0"/>
              <a:t>The theme of this year’s HHMI/QUBES sponsored Faculty Mentoring Network (FMN) is regulation, with participants working across different scales. Participants will work in small groups (cellular/molecular, physiological, or ecological) to draft a new activity. </a:t>
            </a:r>
          </a:p>
          <a:p>
            <a:r>
              <a:rPr lang="en-US" dirty="0"/>
              <a:t>If interested in being part of FMN, see Jennifer </a:t>
            </a:r>
            <a:r>
              <a:rPr lang="en-US" dirty="0" err="1"/>
              <a:t>Bricken</a:t>
            </a:r>
            <a:r>
              <a:rPr lang="en-US" dirty="0"/>
              <a:t> at HHMI for more information.</a:t>
            </a:r>
          </a:p>
        </p:txBody>
      </p:sp>
    </p:spTree>
    <p:extLst>
      <p:ext uri="{BB962C8B-B14F-4D97-AF65-F5344CB8AC3E}">
        <p14:creationId xmlns:p14="http://schemas.microsoft.com/office/powerpoint/2010/main" val="1616875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124</TotalTime>
  <Words>476</Words>
  <Application>Microsoft Macintosh PowerPoint</Application>
  <PresentationFormat>On-screen Show (4:3)</PresentationFormat>
  <Paragraphs>59</Paragraphs>
  <Slides>7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Document</vt:lpstr>
      <vt:lpstr>Quantitative skills and biological concepts: Developing active, integrated modules to improve students' statistical competencies </vt:lpstr>
      <vt:lpstr>The issues we addressed: </vt:lpstr>
      <vt:lpstr>What we proposed to do: </vt:lpstr>
      <vt:lpstr>Modules Developed</vt:lpstr>
      <vt:lpstr>Takeaways from this project   </vt:lpstr>
      <vt:lpstr>Resources for teaching quantitative skills, hypothesis testing, fitting research in the classroom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Buskirk</dc:creator>
  <cp:lastModifiedBy>Ruth Buskirk</cp:lastModifiedBy>
  <cp:revision>19</cp:revision>
  <dcterms:created xsi:type="dcterms:W3CDTF">2018-02-23T20:01:52Z</dcterms:created>
  <dcterms:modified xsi:type="dcterms:W3CDTF">2018-02-24T18:24:14Z</dcterms:modified>
</cp:coreProperties>
</file>